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59" r:id="rId7"/>
    <p:sldId id="260" r:id="rId8"/>
    <p:sldId id="264" r:id="rId9"/>
    <p:sldId id="263" r:id="rId10"/>
    <p:sldId id="265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EF4"/>
    <a:srgbClr val="7AB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9BEE-5C22-49A5-A892-F6E6A4002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4FB27-DC4B-4A29-B4F3-C665BDE47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7B97-F030-426D-A9D1-6B39B13C23ED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6FDF-174B-49EE-AD51-C827118F0F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10B1-614F-48C3-8F2D-C50C182871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51AA-B992-41E5-A909-E1A2443E2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4CBC-D461-4ECA-A489-D3A30E0FB795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351B-2C5D-457B-ABE5-B64DBC7BD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can be changed to reflect your school’s specific rules.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1351B-2C5D-457B-ABE5-B64DBC7BD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4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8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0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6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2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1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08E7F-6862-4377-A59B-F2A5DB78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6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7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9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542C410-CA8E-4363-B2A5-C992C048EF2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079CAC6-A72B-4EF8-B465-34FA47827E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944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445FC31-CB83-43AC-8F87-224DD2AC7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72" y="-20403"/>
            <a:ext cx="11471565" cy="1739347"/>
          </a:xfrm>
        </p:spPr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4FF91AE-2461-414D-B6AC-6D31640BB063}"/>
              </a:ext>
            </a:extLst>
          </p:cNvPr>
          <p:cNvSpPr txBox="1">
            <a:spLocks/>
          </p:cNvSpPr>
          <p:nvPr/>
        </p:nvSpPr>
        <p:spPr>
          <a:xfrm>
            <a:off x="1559205" y="1578307"/>
            <a:ext cx="8673427" cy="4925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Review of various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2D7DD-5041-4C4D-A523-F870B27AD1D4}"/>
              </a:ext>
            </a:extLst>
          </p:cNvPr>
          <p:cNvSpPr/>
          <p:nvPr/>
        </p:nvSpPr>
        <p:spPr>
          <a:xfrm>
            <a:off x="595680" y="2041989"/>
            <a:ext cx="111136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2"/>
                </a:solidFill>
                <a:latin typeface="Franklin Gothic Medium" panose="020B0603020102020204" pitchFamily="34" charset="0"/>
                <a:cs typeface="Segoe UI" panose="020B0502040204020203" pitchFamily="34" charset="0"/>
              </a:rPr>
              <a:t>Optimizers and Activations Functions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bg2"/>
                </a:solidFill>
                <a:latin typeface="Franklin Gothic Medium" panose="020B0603020102020204" pitchFamily="34" charset="0"/>
                <a:cs typeface="Segoe UI" panose="020B0502040204020203" pitchFamily="34" charset="0"/>
              </a:rPr>
              <a:t> in Neural Networks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43D4E-306A-B959-D6C3-8372D6098498}"/>
              </a:ext>
            </a:extLst>
          </p:cNvPr>
          <p:cNvSpPr/>
          <p:nvPr/>
        </p:nvSpPr>
        <p:spPr>
          <a:xfrm>
            <a:off x="4981271" y="3892682"/>
            <a:ext cx="22294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latin typeface="Franklin Gothic Medium" panose="020B0603020102020204" pitchFamily="34" charset="0"/>
                <a:cs typeface="Segoe UI" panose="020B0502040204020203" pitchFamily="34" charset="0"/>
              </a:rPr>
              <a:t>Gokul Packirisamy</a:t>
            </a:r>
          </a:p>
        </p:txBody>
      </p:sp>
    </p:spTree>
    <p:extLst>
      <p:ext uri="{BB962C8B-B14F-4D97-AF65-F5344CB8AC3E}">
        <p14:creationId xmlns:p14="http://schemas.microsoft.com/office/powerpoint/2010/main" val="208489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529E-E389-8036-9BE0-D5F7DBC1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of 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32F6-FB39-7557-FBC2-D4EE16EA6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4893081" cy="4206240"/>
          </a:xfrm>
        </p:spPr>
        <p:txBody>
          <a:bodyPr/>
          <a:lstStyle/>
          <a:p>
            <a:pPr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Introduction</a:t>
            </a:r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Types of Optimizers</a:t>
            </a:r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Cheat sheet – what optimizer to use and where?</a:t>
            </a:r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Types of Activation function</a:t>
            </a:r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Cheat sheet – what Activation function to use and where?</a:t>
            </a:r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</a:endParaRPr>
          </a:p>
          <a:p>
            <a:pPr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Activation Function and Optimizer&#10;">
            <a:extLst>
              <a:ext uri="{FF2B5EF4-FFF2-40B4-BE49-F238E27FC236}">
                <a16:creationId xmlns:a16="http://schemas.microsoft.com/office/drawing/2014/main" id="{DE76913E-8C34-0AC2-E92D-0822A8FF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59" y="2011680"/>
            <a:ext cx="5982156" cy="330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1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A411-DF73-BBBC-99A6-FE29045AB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45" y="100014"/>
            <a:ext cx="4007256" cy="1508760"/>
          </a:xfrm>
        </p:spPr>
        <p:txBody>
          <a:bodyPr/>
          <a:lstStyle/>
          <a:p>
            <a:r>
              <a:rPr lang="en-I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FB87-F261-EA9B-39D4-47599A60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45" y="1949204"/>
            <a:ext cx="4664481" cy="3693795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Optimizers are algorithms or methods used to minimize an error function and increase the performance of model. </a:t>
            </a:r>
          </a:p>
          <a:p>
            <a:pPr algn="just"/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Optimizers work model’s learnable parameters mathematically like, Weights &amp; Biases. </a:t>
            </a:r>
          </a:p>
          <a:p>
            <a:pPr algn="just"/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Optimizers changes weights and learning rate of neural network effectively. </a:t>
            </a:r>
          </a:p>
          <a:p>
            <a:pPr algn="just"/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Since Neural networks have thousand of tunable parameters to be tuned in order decrease loss function which optimizers handle very efficiently with mathematical function.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E865B6-5F96-5865-82F3-8D2BF455E30E}"/>
              </a:ext>
            </a:extLst>
          </p:cNvPr>
          <p:cNvSpPr txBox="1">
            <a:spLocks/>
          </p:cNvSpPr>
          <p:nvPr/>
        </p:nvSpPr>
        <p:spPr>
          <a:xfrm>
            <a:off x="6350405" y="1949204"/>
            <a:ext cx="4914900" cy="3693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The activation function decides whether a neuron should be activated or not by calculating the weighted sum and further adding bias to it. </a:t>
            </a:r>
          </a:p>
          <a:p>
            <a:pPr algn="just"/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In back-propagation, we update weights and biases based on the error at the output. Here, Gradients are supplied with the error to update along with the weights and bias.</a:t>
            </a:r>
          </a:p>
          <a:p>
            <a:pPr algn="just"/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 The output of a neuron without an activation function is just a linear regression. The non-linear transformation handled by activation function to undergo complex tasks.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CC225-F6E5-2A08-B5D9-E1BCDF6659F7}"/>
              </a:ext>
            </a:extLst>
          </p:cNvPr>
          <p:cNvSpPr txBox="1"/>
          <p:nvPr/>
        </p:nvSpPr>
        <p:spPr>
          <a:xfrm>
            <a:off x="712382" y="1497661"/>
            <a:ext cx="251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Optimizers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10CDE-AF97-0AA6-56D3-31025C75EE52}"/>
              </a:ext>
            </a:extLst>
          </p:cNvPr>
          <p:cNvSpPr txBox="1"/>
          <p:nvPr/>
        </p:nvSpPr>
        <p:spPr>
          <a:xfrm>
            <a:off x="6772277" y="1408719"/>
            <a:ext cx="251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Activation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9698D-6E4E-2093-738C-84E7D7E76C53}"/>
              </a:ext>
            </a:extLst>
          </p:cNvPr>
          <p:cNvSpPr/>
          <p:nvPr/>
        </p:nvSpPr>
        <p:spPr>
          <a:xfrm>
            <a:off x="733987" y="5800163"/>
            <a:ext cx="1488141" cy="403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BBFEE-B1BA-363B-A1A5-8F8A8ABCAE8D}"/>
              </a:ext>
            </a:extLst>
          </p:cNvPr>
          <p:cNvSpPr/>
          <p:nvPr/>
        </p:nvSpPr>
        <p:spPr>
          <a:xfrm>
            <a:off x="3121960" y="5801302"/>
            <a:ext cx="1488141" cy="4034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Feed forward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C86B2-C92F-852F-EBD5-FD32BF4C7890}"/>
              </a:ext>
            </a:extLst>
          </p:cNvPr>
          <p:cNvSpPr/>
          <p:nvPr/>
        </p:nvSpPr>
        <p:spPr>
          <a:xfrm>
            <a:off x="5509933" y="5799026"/>
            <a:ext cx="1488141" cy="403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hidden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098EE-3324-F998-FBE0-5E1788ECBB8C}"/>
              </a:ext>
            </a:extLst>
          </p:cNvPr>
          <p:cNvSpPr/>
          <p:nvPr/>
        </p:nvSpPr>
        <p:spPr>
          <a:xfrm>
            <a:off x="7897906" y="5814749"/>
            <a:ext cx="1488141" cy="403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</a:t>
            </a:r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EC30385-750F-30F6-BFBF-24F2429CA4D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081153" y="5449281"/>
            <a:ext cx="560824" cy="3654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922FC-64B7-8CB8-6B21-7809D7BA1E56}"/>
              </a:ext>
            </a:extLst>
          </p:cNvPr>
          <p:cNvSpPr/>
          <p:nvPr/>
        </p:nvSpPr>
        <p:spPr>
          <a:xfrm>
            <a:off x="6541436" y="5276074"/>
            <a:ext cx="1488141" cy="4034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Optimizer</a:t>
            </a:r>
            <a:endParaRPr lang="en-US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0CE96D7-DB97-869F-3741-A3881D8FE5E7}"/>
              </a:ext>
            </a:extLst>
          </p:cNvPr>
          <p:cNvCxnSpPr>
            <a:cxnSpLocks/>
            <a:stCxn id="9" idx="0"/>
            <a:endCxn id="24" idx="1"/>
          </p:cNvCxnSpPr>
          <p:nvPr/>
        </p:nvCxnSpPr>
        <p:spPr>
          <a:xfrm rot="5400000" flipH="1" flipV="1">
            <a:off x="6237097" y="5494687"/>
            <a:ext cx="321246" cy="2874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264BBF0-4BB6-56BC-922A-561C85453FA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610101" y="6001870"/>
            <a:ext cx="899832" cy="11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D4F9345-96CB-B761-D643-B0A75A97D944}"/>
              </a:ext>
            </a:extLst>
          </p:cNvPr>
          <p:cNvCxnSpPr>
            <a:cxnSpLocks/>
          </p:cNvCxnSpPr>
          <p:nvPr/>
        </p:nvCxnSpPr>
        <p:spPr>
          <a:xfrm flipV="1">
            <a:off x="2216789" y="6016454"/>
            <a:ext cx="899832" cy="1138"/>
          </a:xfrm>
          <a:prstGeom prst="bentConnector3">
            <a:avLst>
              <a:gd name="adj1" fmla="val 300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5BDB612-292C-471B-CC83-FAB4CFF3AD8B}"/>
              </a:ext>
            </a:extLst>
          </p:cNvPr>
          <p:cNvCxnSpPr>
            <a:cxnSpLocks/>
            <a:stCxn id="10" idx="2"/>
            <a:endCxn id="8" idx="2"/>
          </p:cNvCxnSpPr>
          <p:nvPr/>
        </p:nvCxnSpPr>
        <p:spPr>
          <a:xfrm rot="5400000" flipH="1">
            <a:off x="6247280" y="3823464"/>
            <a:ext cx="13447" cy="4775946"/>
          </a:xfrm>
          <a:prstGeom prst="bentConnector3">
            <a:avLst>
              <a:gd name="adj1" fmla="val -27666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B4C5F47-C56B-3429-D34F-147CE21AECEC}"/>
              </a:ext>
            </a:extLst>
          </p:cNvPr>
          <p:cNvSpPr/>
          <p:nvPr/>
        </p:nvSpPr>
        <p:spPr>
          <a:xfrm>
            <a:off x="5060017" y="6324253"/>
            <a:ext cx="2494987" cy="4034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Backward Propagation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4CA568-710D-7058-EC4F-BCC82F4F8113}"/>
              </a:ext>
            </a:extLst>
          </p:cNvPr>
          <p:cNvSpPr/>
          <p:nvPr/>
        </p:nvSpPr>
        <p:spPr>
          <a:xfrm>
            <a:off x="3711388" y="5195047"/>
            <a:ext cx="2141681" cy="4034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Activation </a:t>
            </a:r>
            <a:r>
              <a:rPr lang="en-IN" dirty="0" err="1"/>
              <a:t>func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88FCD-BF6D-49E8-7F04-9C04ADF1F07A}"/>
              </a:ext>
            </a:extLst>
          </p:cNvPr>
          <p:cNvSpPr/>
          <p:nvPr/>
        </p:nvSpPr>
        <p:spPr>
          <a:xfrm>
            <a:off x="9086059" y="5136239"/>
            <a:ext cx="2362493" cy="4034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Activation </a:t>
            </a:r>
            <a:r>
              <a:rPr lang="en-IN" dirty="0" err="1"/>
              <a:t>Func</a:t>
            </a:r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C97B07E-5306-9BB0-51A9-1B79B2B648FE}"/>
              </a:ext>
            </a:extLst>
          </p:cNvPr>
          <p:cNvCxnSpPr>
            <a:cxnSpLocks/>
          </p:cNvCxnSpPr>
          <p:nvPr/>
        </p:nvCxnSpPr>
        <p:spPr>
          <a:xfrm rot="5400000">
            <a:off x="5723565" y="5672261"/>
            <a:ext cx="200568" cy="529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DE71089-C27F-05BE-4BAD-B6F1B63A3BD4}"/>
              </a:ext>
            </a:extLst>
          </p:cNvPr>
          <p:cNvCxnSpPr>
            <a:cxnSpLocks/>
          </p:cNvCxnSpPr>
          <p:nvPr/>
        </p:nvCxnSpPr>
        <p:spPr>
          <a:xfrm rot="5400000">
            <a:off x="8857016" y="5585704"/>
            <a:ext cx="301437" cy="156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55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94D-983F-C748-B60B-5F70B55D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02" y="472992"/>
            <a:ext cx="10321070" cy="1536046"/>
          </a:xfrm>
        </p:spPr>
        <p:txBody>
          <a:bodyPr/>
          <a:lstStyle/>
          <a:p>
            <a:r>
              <a:rPr lang="en-IN" dirty="0"/>
              <a:t>Types of Optimizers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94E3-A68C-187A-A2E8-E9F5D5D02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963" y="1955649"/>
            <a:ext cx="4017370" cy="2378452"/>
          </a:xfrm>
        </p:spPr>
        <p:txBody>
          <a:bodyPr/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Gradient Descent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Stochastic Gradient Descent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Ada grad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Ada delta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Adam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998405-9343-3DA9-EF4F-9E555E32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27" y="1759495"/>
            <a:ext cx="2015660" cy="2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9E574D4-D395-2453-1FB5-3A5C72EEE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298" y="4522406"/>
            <a:ext cx="2221930" cy="213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E89271-24C5-7F10-66D5-705AB3D63DD5}"/>
              </a:ext>
            </a:extLst>
          </p:cNvPr>
          <p:cNvSpPr txBox="1"/>
          <p:nvPr/>
        </p:nvSpPr>
        <p:spPr>
          <a:xfrm>
            <a:off x="5613138" y="4068330"/>
            <a:ext cx="2220557" cy="37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Gradient Descent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EC920-96CE-B71C-226B-CFC4EEB4A1A5}"/>
              </a:ext>
            </a:extLst>
          </p:cNvPr>
          <p:cNvSpPr txBox="1"/>
          <p:nvPr/>
        </p:nvSpPr>
        <p:spPr>
          <a:xfrm>
            <a:off x="5664627" y="6199980"/>
            <a:ext cx="2220557" cy="65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Stochastic Gradient Descent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506C41A-A2ED-84DC-E382-926525DE2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0" r="23770"/>
          <a:stretch/>
        </p:blipFill>
        <p:spPr bwMode="auto">
          <a:xfrm>
            <a:off x="8748180" y="1493203"/>
            <a:ext cx="2542452" cy="295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04A9CC-F70C-B490-A720-3C7C6B84E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 r="21434" b="7531"/>
          <a:stretch/>
        </p:blipFill>
        <p:spPr bwMode="auto">
          <a:xfrm>
            <a:off x="8725185" y="4129112"/>
            <a:ext cx="2531172" cy="27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666719-5731-B180-899D-267733BDAF2A}"/>
              </a:ext>
            </a:extLst>
          </p:cNvPr>
          <p:cNvSpPr txBox="1"/>
          <p:nvPr/>
        </p:nvSpPr>
        <p:spPr>
          <a:xfrm>
            <a:off x="9307183" y="3944446"/>
            <a:ext cx="1262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Adadelta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1E12A-04A5-8C0C-6870-9D60CA62949B}"/>
              </a:ext>
            </a:extLst>
          </p:cNvPr>
          <p:cNvSpPr txBox="1"/>
          <p:nvPr/>
        </p:nvSpPr>
        <p:spPr>
          <a:xfrm>
            <a:off x="9023717" y="6471142"/>
            <a:ext cx="1545709" cy="37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Adagrad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2" name="Picture 8" descr="Intuition of Adam Optimizer - GeeksforGeeks">
            <a:extLst>
              <a:ext uri="{FF2B5EF4-FFF2-40B4-BE49-F238E27FC236}">
                <a16:creationId xmlns:a16="http://schemas.microsoft.com/office/drawing/2014/main" id="{A4510CF0-915A-5748-9769-E7C61883C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3" y="3454035"/>
            <a:ext cx="2015660" cy="213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A17A1F-2D61-A4B2-176C-C7AD228F6765}"/>
              </a:ext>
            </a:extLst>
          </p:cNvPr>
          <p:cNvSpPr txBox="1"/>
          <p:nvPr/>
        </p:nvSpPr>
        <p:spPr>
          <a:xfrm>
            <a:off x="3399569" y="6337442"/>
            <a:ext cx="1577336" cy="37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225234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886C-A954-0A1A-029F-3FDEFB83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95" y="479276"/>
            <a:ext cx="3360117" cy="687374"/>
          </a:xfrm>
        </p:spPr>
        <p:txBody>
          <a:bodyPr/>
          <a:lstStyle/>
          <a:p>
            <a:r>
              <a:rPr lang="en-IN" dirty="0"/>
              <a:t>Cheat sheet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832B-159C-D880-3FE6-035093A94490}"/>
              </a:ext>
            </a:extLst>
          </p:cNvPr>
          <p:cNvSpPr txBox="1"/>
          <p:nvPr/>
        </p:nvSpPr>
        <p:spPr>
          <a:xfrm>
            <a:off x="150405" y="4021986"/>
            <a:ext cx="21050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Gradient descent (GD) optimization iteratively reduces a loss function by moving in the direction opposite to that of steepest ascent.</a:t>
            </a:r>
          </a:p>
          <a:p>
            <a:pPr algn="just"/>
            <a:r>
              <a:rPr lang="en-US" dirty="0">
                <a:solidFill>
                  <a:srgbClr val="242424"/>
                </a:solidFill>
                <a:latin typeface="source-serif-pro"/>
              </a:rPr>
              <a:t>Based on convex function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B737B-327B-F410-D2EB-BFB6C32E30AB}"/>
              </a:ext>
            </a:extLst>
          </p:cNvPr>
          <p:cNvSpPr txBox="1"/>
          <p:nvPr/>
        </p:nvSpPr>
        <p:spPr>
          <a:xfrm>
            <a:off x="323732" y="2150193"/>
            <a:ext cx="1972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Gradient descent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020E5-D1A1-4A35-9E00-17CE27798B3C}"/>
              </a:ext>
            </a:extLst>
          </p:cNvPr>
          <p:cNvSpPr txBox="1"/>
          <p:nvPr/>
        </p:nvSpPr>
        <p:spPr>
          <a:xfrm>
            <a:off x="2672020" y="1873194"/>
            <a:ext cx="1972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Stochastic</a:t>
            </a:r>
          </a:p>
          <a:p>
            <a:pPr algn="ctr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Gradient descent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50F53-E208-7226-2012-0BC725915FCD}"/>
              </a:ext>
            </a:extLst>
          </p:cNvPr>
          <p:cNvSpPr txBox="1"/>
          <p:nvPr/>
        </p:nvSpPr>
        <p:spPr>
          <a:xfrm>
            <a:off x="2548755" y="4021986"/>
            <a:ext cx="21050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SGD reduces a loss function by updating the model parameters number of times equal to the total number of datapoints. </a:t>
            </a: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algn="just"/>
            <a:r>
              <a:rPr lang="en-US" dirty="0">
                <a:solidFill>
                  <a:srgbClr val="242424"/>
                </a:solidFill>
                <a:latin typeface="source-serif-pro"/>
              </a:rPr>
              <a:t>Based on updated weight vectors using one data point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BEF28-873F-85DD-730A-5E83CAADED3F}"/>
              </a:ext>
            </a:extLst>
          </p:cNvPr>
          <p:cNvSpPr txBox="1"/>
          <p:nvPr/>
        </p:nvSpPr>
        <p:spPr>
          <a:xfrm>
            <a:off x="10532308" y="2150193"/>
            <a:ext cx="1120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Adam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B324C-6515-D195-B072-27612EA4AEF7}"/>
              </a:ext>
            </a:extLst>
          </p:cNvPr>
          <p:cNvSpPr txBox="1"/>
          <p:nvPr/>
        </p:nvSpPr>
        <p:spPr>
          <a:xfrm>
            <a:off x="7920553" y="2163459"/>
            <a:ext cx="1120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Ada grad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A672F-3729-0482-AA44-C53A8F69F26C}"/>
              </a:ext>
            </a:extLst>
          </p:cNvPr>
          <p:cNvSpPr txBox="1"/>
          <p:nvPr/>
        </p:nvSpPr>
        <p:spPr>
          <a:xfrm>
            <a:off x="5525176" y="2117927"/>
            <a:ext cx="1120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Ada delta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81E69-50E2-50D2-8679-4F69E778B466}"/>
              </a:ext>
            </a:extLst>
          </p:cNvPr>
          <p:cNvSpPr txBox="1"/>
          <p:nvPr/>
        </p:nvSpPr>
        <p:spPr>
          <a:xfrm>
            <a:off x="7538220" y="3988501"/>
            <a:ext cx="21050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Ada grad algorithm adaptively scale the learning rate for each dimension. It has decaying of squared parameters.</a:t>
            </a: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algn="just"/>
            <a:r>
              <a:rPr lang="en-US" dirty="0">
                <a:solidFill>
                  <a:srgbClr val="242424"/>
                </a:solidFill>
                <a:latin typeface="source-serif-pro"/>
              </a:rPr>
              <a:t>Based on adaptive learning.</a:t>
            </a:r>
          </a:p>
          <a:p>
            <a:pPr algn="just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45349E-2D96-F698-9243-05F5ACB03473}"/>
              </a:ext>
            </a:extLst>
          </p:cNvPr>
          <p:cNvSpPr txBox="1"/>
          <p:nvPr/>
        </p:nvSpPr>
        <p:spPr>
          <a:xfrm>
            <a:off x="9934486" y="3988500"/>
            <a:ext cx="21050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Adam is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ada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grad with out minimal parameters choice.</a:t>
            </a:r>
          </a:p>
          <a:p>
            <a:pPr algn="just"/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algn="just"/>
            <a:r>
              <a:rPr lang="en-US" dirty="0">
                <a:solidFill>
                  <a:srgbClr val="242424"/>
                </a:solidFill>
                <a:latin typeface="source-serif-pro"/>
              </a:rPr>
              <a:t>Based on the estimation of first and second raw moment of historical gradients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F6460-AAFC-131C-1F5D-FA7C34F3279F}"/>
              </a:ext>
            </a:extLst>
          </p:cNvPr>
          <p:cNvSpPr txBox="1"/>
          <p:nvPr/>
        </p:nvSpPr>
        <p:spPr>
          <a:xfrm>
            <a:off x="5043488" y="4021986"/>
            <a:ext cx="21050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Ada delta is SGD with n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o need for global learning rates and No continual decay of learning rates through out the training</a:t>
            </a:r>
          </a:p>
          <a:p>
            <a:pPr algn="just"/>
            <a:r>
              <a:rPr lang="en-US" dirty="0">
                <a:solidFill>
                  <a:srgbClr val="242424"/>
                </a:solidFill>
                <a:latin typeface="source-serif-pro"/>
              </a:rPr>
              <a:t>Based on adaptive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96E9DF-659C-589D-632D-679047C8A97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369" y="2603188"/>
            <a:ext cx="2141406" cy="5563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65CAC9-5EEB-D9D4-86FD-5EB5C37A4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r="9679"/>
          <a:stretch/>
        </p:blipFill>
        <p:spPr>
          <a:xfrm>
            <a:off x="2231073" y="2603584"/>
            <a:ext cx="2629337" cy="5860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1DBCD8-F2C2-C5A4-1119-EFD7CFC9EDB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188099" y="2634435"/>
            <a:ext cx="1813717" cy="555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DB2161-CD1A-4E19-907F-420DEB3FBF9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7507975" y="2644189"/>
            <a:ext cx="1310754" cy="5454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D914840-AF8A-CC90-5675-2306AA4E652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8163352" y="2634237"/>
            <a:ext cx="1257409" cy="556308"/>
          </a:xfrm>
          <a:prstGeom prst="rect">
            <a:avLst/>
          </a:prstGeom>
        </p:spPr>
      </p:pic>
      <p:pic>
        <p:nvPicPr>
          <p:cNvPr id="2052" name="Picture 4" descr="The Adam optimizer - Deep Learning Quick Reference [Book]">
            <a:extLst>
              <a:ext uri="{FF2B5EF4-FFF2-40B4-BE49-F238E27FC236}">
                <a16:creationId xmlns:a16="http://schemas.microsoft.com/office/drawing/2014/main" id="{C219FD65-1336-1947-B195-CDE1A05FB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892" y="2603188"/>
            <a:ext cx="1994777" cy="59168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9121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94D-983F-C748-B60B-5F70B55D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4" y="284176"/>
            <a:ext cx="7722006" cy="1508760"/>
          </a:xfrm>
        </p:spPr>
        <p:txBody>
          <a:bodyPr/>
          <a:lstStyle/>
          <a:p>
            <a:r>
              <a:rPr lang="en-IN" dirty="0"/>
              <a:t>Types of ACTIVATION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94E3-A68C-187A-A2E8-E9F5D5D02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9" y="2183130"/>
            <a:ext cx="4963028" cy="420624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Linear Activation Function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Sigmoid Function - Logistic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Tanh Function - tan hyperbolic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RELU Function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Soft max Function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Leaky </a:t>
            </a:r>
            <a:r>
              <a:rPr lang="en-US" sz="2800" dirty="0" err="1">
                <a:solidFill>
                  <a:schemeClr val="bg1"/>
                </a:solidFill>
              </a:rPr>
              <a:t>ReLU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bg1"/>
                </a:solidFill>
              </a:rPr>
              <a:t>ArcTan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92E7F-0528-87A1-BEA4-F6BD2142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6" y="3658117"/>
            <a:ext cx="1741536" cy="1414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181BD0-42D4-D382-E87C-D7820F9C334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762626" y="5274615"/>
            <a:ext cx="1741536" cy="1508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46BCE-CE1E-563D-C4EB-74DAAF26B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265" y="2088080"/>
            <a:ext cx="1720501" cy="14146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C8E717F-2379-CB2B-6C97-37809472A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4" r="4683"/>
          <a:stretch/>
        </p:blipFill>
        <p:spPr bwMode="auto">
          <a:xfrm>
            <a:off x="8654264" y="3658117"/>
            <a:ext cx="1720501" cy="14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ctivation Functions in Neural Networks | by SAGAR SHARMA ...">
            <a:extLst>
              <a:ext uri="{FF2B5EF4-FFF2-40B4-BE49-F238E27FC236}">
                <a16:creationId xmlns:a16="http://schemas.microsoft.com/office/drawing/2014/main" id="{92B4B587-54A4-6515-9083-B45327B3A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61" y="2045476"/>
            <a:ext cx="1720501" cy="14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19FFA9-D986-0952-A934-AADA5E3D5956}"/>
              </a:ext>
            </a:extLst>
          </p:cNvPr>
          <p:cNvSpPr txBox="1"/>
          <p:nvPr/>
        </p:nvSpPr>
        <p:spPr>
          <a:xfrm>
            <a:off x="5950356" y="1718748"/>
            <a:ext cx="101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Linear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409E5-241D-BF67-6FC4-7D8194E8C897}"/>
              </a:ext>
            </a:extLst>
          </p:cNvPr>
          <p:cNvSpPr txBox="1"/>
          <p:nvPr/>
        </p:nvSpPr>
        <p:spPr>
          <a:xfrm>
            <a:off x="6096000" y="3429000"/>
            <a:ext cx="100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Sigmoid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601E62-1A50-29D9-DDE4-59AFD5B63760}"/>
              </a:ext>
            </a:extLst>
          </p:cNvPr>
          <p:cNvSpPr txBox="1"/>
          <p:nvPr/>
        </p:nvSpPr>
        <p:spPr>
          <a:xfrm>
            <a:off x="6212340" y="4997190"/>
            <a:ext cx="129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Tanh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68F3F-6F1B-EEE6-216D-4A4E117A7176}"/>
              </a:ext>
            </a:extLst>
          </p:cNvPr>
          <p:cNvSpPr txBox="1"/>
          <p:nvPr/>
        </p:nvSpPr>
        <p:spPr>
          <a:xfrm>
            <a:off x="8760231" y="1825727"/>
            <a:ext cx="1614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RELU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B6A2C-4856-84FC-A275-95B660D2D7B0}"/>
              </a:ext>
            </a:extLst>
          </p:cNvPr>
          <p:cNvSpPr txBox="1"/>
          <p:nvPr/>
        </p:nvSpPr>
        <p:spPr>
          <a:xfrm>
            <a:off x="8760231" y="3350799"/>
            <a:ext cx="206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dirty="0">
                <a:solidFill>
                  <a:schemeClr val="bg1"/>
                </a:solidFill>
              </a:rPr>
              <a:t>Leaky 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 descr="Arctan | Formula, Function &amp; Symbol - Lesson | Study.com">
            <a:extLst>
              <a:ext uri="{FF2B5EF4-FFF2-40B4-BE49-F238E27FC236}">
                <a16:creationId xmlns:a16="http://schemas.microsoft.com/office/drawing/2014/main" id="{ABBCC274-F69E-F97F-2970-9DF297B3F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264" y="5321663"/>
            <a:ext cx="1720501" cy="14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6BD3C5-C622-A883-CF6D-386527DD97E8}"/>
              </a:ext>
            </a:extLst>
          </p:cNvPr>
          <p:cNvSpPr txBox="1"/>
          <p:nvPr/>
        </p:nvSpPr>
        <p:spPr>
          <a:xfrm>
            <a:off x="8847187" y="5136997"/>
            <a:ext cx="1687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dirty="0" err="1">
                <a:solidFill>
                  <a:schemeClr val="bg1"/>
                </a:solidFill>
              </a:rPr>
              <a:t>ArcTan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7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301A61CD-3FC2-DDF9-F04C-952D0803FA04}"/>
              </a:ext>
            </a:extLst>
          </p:cNvPr>
          <p:cNvSpPr/>
          <p:nvPr/>
        </p:nvSpPr>
        <p:spPr>
          <a:xfrm>
            <a:off x="10514757" y="1990157"/>
            <a:ext cx="1258143" cy="5408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014F7-4FC5-BE24-902C-408CADAB5304}"/>
              </a:ext>
            </a:extLst>
          </p:cNvPr>
          <p:cNvSpPr txBox="1"/>
          <p:nvPr/>
        </p:nvSpPr>
        <p:spPr>
          <a:xfrm>
            <a:off x="234205" y="2009045"/>
            <a:ext cx="1156447" cy="369332"/>
          </a:xfrm>
          <a:prstGeom prst="rect">
            <a:avLst/>
          </a:prstGeom>
          <a:solidFill>
            <a:srgbClr val="E6FEF4"/>
          </a:solidFill>
        </p:spPr>
        <p:txBody>
          <a:bodyPr wrap="square">
            <a:sp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dirty="0">
                <a:solidFill>
                  <a:schemeClr val="bg1"/>
                </a:solidFill>
              </a:rPr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1A307-0019-98C3-83B4-0087CA0BF795}"/>
              </a:ext>
            </a:extLst>
          </p:cNvPr>
          <p:cNvSpPr txBox="1"/>
          <p:nvPr/>
        </p:nvSpPr>
        <p:spPr>
          <a:xfrm>
            <a:off x="215154" y="2705956"/>
            <a:ext cx="1290918" cy="369332"/>
          </a:xfrm>
          <a:prstGeom prst="rect">
            <a:avLst/>
          </a:prstGeom>
          <a:solidFill>
            <a:srgbClr val="E6FEF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Sigmoid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2E5C5-3588-AAE2-2191-ACDF154E0100}"/>
              </a:ext>
            </a:extLst>
          </p:cNvPr>
          <p:cNvSpPr txBox="1"/>
          <p:nvPr/>
        </p:nvSpPr>
        <p:spPr>
          <a:xfrm>
            <a:off x="255495" y="3555469"/>
            <a:ext cx="887506" cy="369332"/>
          </a:xfrm>
          <a:prstGeom prst="rect">
            <a:avLst/>
          </a:prstGeom>
          <a:solidFill>
            <a:srgbClr val="E6FEF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Tanh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B6162-E9EF-B79F-9D98-DC9C8293CBB4}"/>
              </a:ext>
            </a:extLst>
          </p:cNvPr>
          <p:cNvSpPr txBox="1"/>
          <p:nvPr/>
        </p:nvSpPr>
        <p:spPr>
          <a:xfrm>
            <a:off x="234205" y="4297102"/>
            <a:ext cx="923365" cy="369332"/>
          </a:xfrm>
          <a:prstGeom prst="rect">
            <a:avLst/>
          </a:prstGeom>
          <a:solidFill>
            <a:srgbClr val="E6FEF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4EF8B-8229-6099-31B6-FAF7CFF4AEEA}"/>
              </a:ext>
            </a:extLst>
          </p:cNvPr>
          <p:cNvSpPr txBox="1"/>
          <p:nvPr/>
        </p:nvSpPr>
        <p:spPr>
          <a:xfrm>
            <a:off x="185797" y="5033106"/>
            <a:ext cx="1290918" cy="369332"/>
          </a:xfrm>
          <a:prstGeom prst="rect">
            <a:avLst/>
          </a:prstGeom>
          <a:solidFill>
            <a:srgbClr val="E6FEF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Soft max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A4DE48-DB9F-FA3D-FF03-C058CCF999DC}"/>
              </a:ext>
            </a:extLst>
          </p:cNvPr>
          <p:cNvSpPr txBox="1"/>
          <p:nvPr/>
        </p:nvSpPr>
        <p:spPr>
          <a:xfrm>
            <a:off x="234205" y="5654704"/>
            <a:ext cx="1434353" cy="369332"/>
          </a:xfrm>
          <a:prstGeom prst="rect">
            <a:avLst/>
          </a:prstGeom>
          <a:solidFill>
            <a:srgbClr val="E6FEF4"/>
          </a:solidFill>
        </p:spPr>
        <p:txBody>
          <a:bodyPr wrap="square">
            <a:sp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dirty="0">
                <a:solidFill>
                  <a:schemeClr val="bg1"/>
                </a:solidFill>
              </a:rPr>
              <a:t>Leaky 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875ECC-3387-2423-1A0C-24926E7D5D64}"/>
              </a:ext>
            </a:extLst>
          </p:cNvPr>
          <p:cNvSpPr txBox="1"/>
          <p:nvPr/>
        </p:nvSpPr>
        <p:spPr>
          <a:xfrm>
            <a:off x="237566" y="6316080"/>
            <a:ext cx="1246094" cy="369332"/>
          </a:xfrm>
          <a:prstGeom prst="rect">
            <a:avLst/>
          </a:prstGeom>
          <a:solidFill>
            <a:srgbClr val="E6FEF4"/>
          </a:solidFill>
        </p:spPr>
        <p:txBody>
          <a:bodyPr wrap="square">
            <a:sp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dirty="0" err="1">
                <a:solidFill>
                  <a:schemeClr val="bg1"/>
                </a:solidFill>
              </a:rPr>
              <a:t>ArcTan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EFD0D823-2304-DEEA-D2D5-09AED67FEA46}"/>
              </a:ext>
            </a:extLst>
          </p:cNvPr>
          <p:cNvSpPr/>
          <p:nvPr/>
        </p:nvSpPr>
        <p:spPr>
          <a:xfrm>
            <a:off x="2088778" y="3473754"/>
            <a:ext cx="8312522" cy="558186"/>
          </a:xfrm>
          <a:prstGeom prst="chevron">
            <a:avLst/>
          </a:prstGeom>
          <a:solidFill>
            <a:srgbClr val="E6FE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Used in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hidden layer  of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binary classification 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50D883B5-556F-C7FD-2482-9446C03C81CC}"/>
              </a:ext>
            </a:extLst>
          </p:cNvPr>
          <p:cNvSpPr/>
          <p:nvPr/>
        </p:nvSpPr>
        <p:spPr>
          <a:xfrm>
            <a:off x="2088778" y="4178294"/>
            <a:ext cx="8312522" cy="558186"/>
          </a:xfrm>
          <a:prstGeom prst="chevron">
            <a:avLst/>
          </a:prstGeom>
          <a:solidFill>
            <a:srgbClr val="E6FE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Removes Vanishing Gradient Problem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147B6AD-2DBE-B0C5-6688-9AC1373A6C05}"/>
              </a:ext>
            </a:extLst>
          </p:cNvPr>
          <p:cNvSpPr/>
          <p:nvPr/>
        </p:nvSpPr>
        <p:spPr>
          <a:xfrm>
            <a:off x="2088778" y="4882834"/>
            <a:ext cx="8383679" cy="558186"/>
          </a:xfrm>
          <a:prstGeom prst="chevron">
            <a:avLst/>
          </a:prstGeom>
          <a:solidFill>
            <a:srgbClr val="E6FE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Google Sans"/>
              </a:rPr>
              <a:t>used for multi-class classification tasks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56C5D034-49BD-0EF1-3AA3-68273DBF72E6}"/>
              </a:ext>
            </a:extLst>
          </p:cNvPr>
          <p:cNvSpPr/>
          <p:nvPr/>
        </p:nvSpPr>
        <p:spPr>
          <a:xfrm>
            <a:off x="2088777" y="5506149"/>
            <a:ext cx="8383680" cy="558186"/>
          </a:xfrm>
          <a:prstGeom prst="chevron">
            <a:avLst/>
          </a:prstGeom>
          <a:solidFill>
            <a:srgbClr val="E6FE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useful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in deep neural networks with many negative inputs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A54CB736-0475-8C8E-F66F-A76C8882AB23}"/>
              </a:ext>
            </a:extLst>
          </p:cNvPr>
          <p:cNvSpPr/>
          <p:nvPr/>
        </p:nvSpPr>
        <p:spPr>
          <a:xfrm>
            <a:off x="2088777" y="6187173"/>
            <a:ext cx="8383680" cy="558186"/>
          </a:xfrm>
          <a:prstGeom prst="chevron">
            <a:avLst/>
          </a:prstGeom>
          <a:solidFill>
            <a:srgbClr val="E6FE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40C28"/>
                </a:solidFill>
                <a:latin typeface="Google Sans"/>
              </a:rPr>
              <a:t>Used to prevent neurons from saturating and it is robust against noisy data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E3CEC5A3-AD86-C02E-6C86-5AD52C714C2C}"/>
              </a:ext>
            </a:extLst>
          </p:cNvPr>
          <p:cNvSpPr/>
          <p:nvPr/>
        </p:nvSpPr>
        <p:spPr>
          <a:xfrm>
            <a:off x="2076153" y="1990157"/>
            <a:ext cx="8383680" cy="558186"/>
          </a:xfrm>
          <a:prstGeom prst="chevron">
            <a:avLst/>
          </a:prstGeom>
          <a:solidFill>
            <a:srgbClr val="E6FE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F1F1F"/>
                </a:solidFill>
                <a:latin typeface="Google Sans"/>
              </a:rPr>
              <a:t>Linear activation is simply - ‘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no activation’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5FEA953B-E4D6-F939-5A91-F2E559E15E30}"/>
              </a:ext>
            </a:extLst>
          </p:cNvPr>
          <p:cNvSpPr/>
          <p:nvPr/>
        </p:nvSpPr>
        <p:spPr>
          <a:xfrm>
            <a:off x="2088778" y="2769214"/>
            <a:ext cx="8312522" cy="558186"/>
          </a:xfrm>
          <a:prstGeom prst="chevron">
            <a:avLst/>
          </a:prstGeom>
          <a:solidFill>
            <a:srgbClr val="E6FE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Mostly used for the output layer of binary classification tasks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softmax | Apple Developer Documentation">
            <a:extLst>
              <a:ext uri="{FF2B5EF4-FFF2-40B4-BE49-F238E27FC236}">
                <a16:creationId xmlns:a16="http://schemas.microsoft.com/office/drawing/2014/main" id="{C88589AD-27C6-9170-F79B-A31852E6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066" y="4863463"/>
            <a:ext cx="1504137" cy="57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Tanh activation function? - Nomidl">
            <a:extLst>
              <a:ext uri="{FF2B5EF4-FFF2-40B4-BE49-F238E27FC236}">
                <a16:creationId xmlns:a16="http://schemas.microsoft.com/office/drawing/2014/main" id="{9B7C32B4-EB2F-71C4-F477-ECA891D42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6" b="23180"/>
          <a:stretch/>
        </p:blipFill>
        <p:spPr bwMode="auto">
          <a:xfrm>
            <a:off x="10556808" y="3422346"/>
            <a:ext cx="1462086" cy="57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066E90-32D8-7FAC-311C-2749806E709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0586415" y="6182117"/>
            <a:ext cx="1360819" cy="558186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85449B5E-C1E8-8180-E40C-CD491980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95" y="479276"/>
            <a:ext cx="3360117" cy="687374"/>
          </a:xfrm>
        </p:spPr>
        <p:txBody>
          <a:bodyPr/>
          <a:lstStyle/>
          <a:p>
            <a:r>
              <a:rPr lang="en-IN" dirty="0"/>
              <a:t>Cheat sheet</a:t>
            </a:r>
            <a:endParaRPr lang="en-US" dirty="0"/>
          </a:p>
        </p:txBody>
      </p:sp>
      <p:sp>
        <p:nvSpPr>
          <p:cNvPr id="41" name="AutoShape 6" descr="S(x)= \frac {1}{1+e^{-x}}">
            <a:extLst>
              <a:ext uri="{FF2B5EF4-FFF2-40B4-BE49-F238E27FC236}">
                <a16:creationId xmlns:a16="http://schemas.microsoft.com/office/drawing/2014/main" id="{9DA3C054-969E-5BE8-881D-9D65AA415D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Activation Functions in Neural Networks [12 Types &amp; Use Cases]">
            <a:extLst>
              <a:ext uri="{FF2B5EF4-FFF2-40B4-BE49-F238E27FC236}">
                <a16:creationId xmlns:a16="http://schemas.microsoft.com/office/drawing/2014/main" id="{D2CAE584-E3BB-75B0-62D9-77FCDF005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5" t="44417" r="12508" b="30539"/>
          <a:stretch/>
        </p:blipFill>
        <p:spPr bwMode="auto">
          <a:xfrm>
            <a:off x="10556807" y="2760874"/>
            <a:ext cx="1449396" cy="49649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08" name="Picture 12" descr="Activation Functions in Neural Networks [12 Types &amp; Use Cases]">
            <a:extLst>
              <a:ext uri="{FF2B5EF4-FFF2-40B4-BE49-F238E27FC236}">
                <a16:creationId xmlns:a16="http://schemas.microsoft.com/office/drawing/2014/main" id="{79366E22-130C-B88D-B846-B1B6F80CB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57" b="24424"/>
          <a:stretch/>
        </p:blipFill>
        <p:spPr bwMode="auto">
          <a:xfrm>
            <a:off x="10472457" y="2034465"/>
            <a:ext cx="1420038" cy="49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ctivation Functions in Neural Networks [12 Types &amp; Use Cases]">
            <a:extLst>
              <a:ext uri="{FF2B5EF4-FFF2-40B4-BE49-F238E27FC236}">
                <a16:creationId xmlns:a16="http://schemas.microsoft.com/office/drawing/2014/main" id="{33C37A50-34D3-0742-C911-30628FDF2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47143" r="6894" b="22418"/>
          <a:stretch/>
        </p:blipFill>
        <p:spPr bwMode="auto">
          <a:xfrm>
            <a:off x="10521579" y="5614405"/>
            <a:ext cx="1452380" cy="44993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86FA758-4B67-BF8F-49B8-5020D8ABC5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28" t="39092" r="61485" b="46094"/>
          <a:stretch/>
        </p:blipFill>
        <p:spPr>
          <a:xfrm>
            <a:off x="10556807" y="4248150"/>
            <a:ext cx="1416101" cy="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744E-E582-436C-B0CB-6C5B6DCD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888" y="2534175"/>
            <a:ext cx="5490224" cy="899639"/>
          </a:xfrm>
        </p:spPr>
        <p:txBody>
          <a:bodyPr>
            <a:noAutofit/>
          </a:bodyPr>
          <a:lstStyle/>
          <a:p>
            <a:r>
              <a:rPr lang="en-US" sz="8000" dirty="0">
                <a:latin typeface="Franklin Gothic Medium" panose="020B0603020102020204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7402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77135_Playground rules presentation_RVA_v3.potx" id="{07413DCF-3AC5-4C70-87BD-941AEA8469DA}" vid="{4E9FF052-B545-4DF9-BE6D-6A74F8F6A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9B77A0-8658-45E5-8D19-24559500539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E42AFF-377A-47D3-84EF-20B0692369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AC8BD7-946A-4C17-A395-21CB0265D7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 review of playground rules</Template>
  <TotalTime>789</TotalTime>
  <Words>494</Words>
  <Application>Microsoft Office PowerPoint</Application>
  <PresentationFormat>Widescreen</PresentationFormat>
  <Paragraphs>91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Corbel</vt:lpstr>
      <vt:lpstr>Franklin Gothic Medium</vt:lpstr>
      <vt:lpstr>Google Sans</vt:lpstr>
      <vt:lpstr>Segoe UI</vt:lpstr>
      <vt:lpstr>source-serif-pro</vt:lpstr>
      <vt:lpstr>Wingdings</vt:lpstr>
      <vt:lpstr>Banded</vt:lpstr>
      <vt:lpstr>Slide 1</vt:lpstr>
      <vt:lpstr>Table of Content</vt:lpstr>
      <vt:lpstr>Introduction</vt:lpstr>
      <vt:lpstr>Types of Optimizers</vt:lpstr>
      <vt:lpstr>Cheat sheet</vt:lpstr>
      <vt:lpstr>Types of ACTIVATION Function</vt:lpstr>
      <vt:lpstr>Cheat sheet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Packirisamy, Gokul</dc:creator>
  <cp:lastModifiedBy>Packirisamy, Gokul</cp:lastModifiedBy>
  <cp:revision>4</cp:revision>
  <dcterms:created xsi:type="dcterms:W3CDTF">2024-03-15T19:51:12Z</dcterms:created>
  <dcterms:modified xsi:type="dcterms:W3CDTF">2024-03-16T19:11:20Z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